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7"/>
  </p:notesMasterIdLst>
  <p:sldIdLst>
    <p:sldId id="256" r:id="rId2"/>
    <p:sldId id="269" r:id="rId3"/>
    <p:sldId id="270" r:id="rId4"/>
    <p:sldId id="273" r:id="rId5"/>
    <p:sldId id="2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20" y="4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3A78E-28A7-4A7E-80C8-3B1577E73C68}" type="datetimeFigureOut">
              <a:rPr lang="en-GB" smtClean="0"/>
              <a:t>31/07/2022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0B135A-DE97-499B-AB64-BEF8B9F0D1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987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B135A-DE97-499B-AB64-BEF8B9F0D1A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973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B135A-DE97-499B-AB64-BEF8B9F0D1A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151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C0BB-1CB2-4DC5-A9A5-A4B501BBA3FF}" type="datetimeFigureOut">
              <a:rPr lang="en-GB" smtClean="0"/>
              <a:t>31/07/2022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BA25-65A5-4973-8BF8-C1E85DBE2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980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C0BB-1CB2-4DC5-A9A5-A4B501BBA3FF}" type="datetimeFigureOut">
              <a:rPr lang="en-GB" smtClean="0"/>
              <a:t>31/07/2022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BA25-65A5-4973-8BF8-C1E85DBE2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13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C0BB-1CB2-4DC5-A9A5-A4B501BBA3FF}" type="datetimeFigureOut">
              <a:rPr lang="en-GB" smtClean="0"/>
              <a:t>31/07/2022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BA25-65A5-4973-8BF8-C1E85DBE2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909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C0BB-1CB2-4DC5-A9A5-A4B501BBA3FF}" type="datetimeFigureOut">
              <a:rPr lang="en-GB" smtClean="0"/>
              <a:t>31/07/2022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BA25-65A5-4973-8BF8-C1E85DBE2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105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C0BB-1CB2-4DC5-A9A5-A4B501BBA3FF}" type="datetimeFigureOut">
              <a:rPr lang="en-GB" smtClean="0"/>
              <a:t>31/07/2022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BA25-65A5-4973-8BF8-C1E85DBE2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967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C0BB-1CB2-4DC5-A9A5-A4B501BBA3FF}" type="datetimeFigureOut">
              <a:rPr lang="en-GB" smtClean="0"/>
              <a:t>31/07/2022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BA25-65A5-4973-8BF8-C1E85DBE2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327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C0BB-1CB2-4DC5-A9A5-A4B501BBA3FF}" type="datetimeFigureOut">
              <a:rPr lang="en-GB" smtClean="0"/>
              <a:t>31/07/2022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BA25-65A5-4973-8BF8-C1E85DBE2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673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C0BB-1CB2-4DC5-A9A5-A4B501BBA3FF}" type="datetimeFigureOut">
              <a:rPr lang="en-GB" smtClean="0"/>
              <a:t>31/07/2022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BA25-65A5-4973-8BF8-C1E85DBE2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345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C0BB-1CB2-4DC5-A9A5-A4B501BBA3FF}" type="datetimeFigureOut">
              <a:rPr lang="en-GB" smtClean="0"/>
              <a:t>31/07/2022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BA25-65A5-4973-8BF8-C1E85DBE2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740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C0BB-1CB2-4DC5-A9A5-A4B501BBA3FF}" type="datetimeFigureOut">
              <a:rPr lang="en-GB" smtClean="0"/>
              <a:t>31/07/2022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BA25-65A5-4973-8BF8-C1E85DBE2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17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C0BB-1CB2-4DC5-A9A5-A4B501BBA3FF}" type="datetimeFigureOut">
              <a:rPr lang="en-GB" smtClean="0"/>
              <a:t>31/07/2022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BA25-65A5-4973-8BF8-C1E85DBE2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137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C0BB-1CB2-4DC5-A9A5-A4B501BBA3FF}" type="datetimeFigureOut">
              <a:rPr lang="en-GB" smtClean="0"/>
              <a:t>31/07/2022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BA25-65A5-4973-8BF8-C1E85DBE2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894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C0BB-1CB2-4DC5-A9A5-A4B501BBA3FF}" type="datetimeFigureOut">
              <a:rPr lang="en-GB" smtClean="0"/>
              <a:t>31/07/2022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BA25-65A5-4973-8BF8-C1E85DBE2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58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C0BB-1CB2-4DC5-A9A5-A4B501BBA3FF}" type="datetimeFigureOut">
              <a:rPr lang="en-GB" smtClean="0"/>
              <a:t>31/07/2022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BA25-65A5-4973-8BF8-C1E85DBE2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922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C0BB-1CB2-4DC5-A9A5-A4B501BBA3FF}" type="datetimeFigureOut">
              <a:rPr lang="en-GB" smtClean="0"/>
              <a:t>31/07/2022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BA25-65A5-4973-8BF8-C1E85DBE2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618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1C0BB-1CB2-4DC5-A9A5-A4B501BBA3FF}" type="datetimeFigureOut">
              <a:rPr lang="en-GB" smtClean="0"/>
              <a:t>31/07/2022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BA25-65A5-4973-8BF8-C1E85DBE2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9669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9C1C0BB-1CB2-4DC5-A9A5-A4B501BBA3FF}" type="datetimeFigureOut">
              <a:rPr lang="en-GB" smtClean="0"/>
              <a:t>31/07/2022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4F6BA25-65A5-4973-8BF8-C1E85DBE2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837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9C1C0BB-1CB2-4DC5-A9A5-A4B501BBA3FF}" type="datetimeFigureOut">
              <a:rPr lang="en-GB" smtClean="0"/>
              <a:t>31/07/2022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4F6BA25-65A5-4973-8BF8-C1E85DBE2F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932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c/CodeMonkeyUnit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2X5m_nDBvS4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eetwoodmac.com/" TargetMode="External"/><Relationship Id="rId13" Type="http://schemas.openxmlformats.org/officeDocument/2006/relationships/image" Target="../media/image12.png"/><Relationship Id="rId3" Type="http://schemas.openxmlformats.org/officeDocument/2006/relationships/hyperlink" Target="https://github.com/JulesVerny/MLAgnetsAtSpa" TargetMode="External"/><Relationship Id="rId7" Type="http://schemas.openxmlformats.org/officeDocument/2006/relationships/hyperlink" Target="https://www.youtube.com/c/Imphenzia" TargetMode="Externa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c/CodeMonkeyUnity" TargetMode="External"/><Relationship Id="rId11" Type="http://schemas.openxmlformats.org/officeDocument/2006/relationships/image" Target="../media/image10.jpeg"/><Relationship Id="rId5" Type="http://schemas.openxmlformats.org/officeDocument/2006/relationships/hyperlink" Target="https://unity.com/" TargetMode="External"/><Relationship Id="rId10" Type="http://schemas.openxmlformats.org/officeDocument/2006/relationships/image" Target="../media/image3.jpeg"/><Relationship Id="rId4" Type="http://schemas.openxmlformats.org/officeDocument/2006/relationships/hyperlink" Target="https://www.blender.org/" TargetMode="External"/><Relationship Id="rId9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114" y="200598"/>
            <a:ext cx="9800614" cy="85234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4000" b="1" dirty="0" smtClean="0"/>
              <a:t>ML Agents Learn to Race at Spa</a:t>
            </a:r>
            <a:endParaRPr lang="en-GB" sz="4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09" y="2268820"/>
            <a:ext cx="1789592" cy="19289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389" y="1506861"/>
            <a:ext cx="2010979" cy="15082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39836" y="6262255"/>
            <a:ext cx="527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Charles – Watch this Video and Learn from it !</a:t>
            </a:r>
            <a:endParaRPr lang="en-GB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389" y="3587252"/>
            <a:ext cx="2005898" cy="20099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744" y="1247940"/>
            <a:ext cx="7154747" cy="468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7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07818"/>
            <a:ext cx="9905998" cy="588818"/>
          </a:xfrm>
        </p:spPr>
        <p:txBody>
          <a:bodyPr/>
          <a:lstStyle/>
          <a:p>
            <a:r>
              <a:rPr lang="en-GB" b="1" dirty="0" smtClean="0"/>
              <a:t>A SPA </a:t>
            </a:r>
            <a:r>
              <a:rPr lang="en-GB" b="1" dirty="0" err="1" smtClean="0"/>
              <a:t>NurburgRing</a:t>
            </a:r>
            <a:r>
              <a:rPr lang="en-GB" b="1" dirty="0" smtClean="0"/>
              <a:t> Style  Race Track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6814" y="2535378"/>
            <a:ext cx="5806641" cy="3027222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Race Track (and Barriers) Created in Blender</a:t>
            </a:r>
          </a:p>
          <a:p>
            <a:pPr lvl="1"/>
            <a:r>
              <a:rPr lang="en-GB" dirty="0" smtClean="0"/>
              <a:t>Race Segment + Array &amp; Curve Modifiers</a:t>
            </a:r>
          </a:p>
          <a:p>
            <a:r>
              <a:rPr lang="en-GB" dirty="0" smtClean="0"/>
              <a:t>.FBX Model Imported Into Unity</a:t>
            </a:r>
          </a:p>
          <a:p>
            <a:pPr lvl="1"/>
            <a:r>
              <a:rPr lang="en-GB" dirty="0" smtClean="0"/>
              <a:t>Race Track + Barriers : Mesh Colliders</a:t>
            </a:r>
          </a:p>
          <a:p>
            <a:pPr lvl="1"/>
            <a:r>
              <a:rPr lang="en-GB" dirty="0" smtClean="0"/>
              <a:t>Unity Terrain, Trees and building feature models added for some track side scenery</a:t>
            </a:r>
          </a:p>
          <a:p>
            <a:r>
              <a:rPr lang="en-GB" dirty="0" smtClean="0"/>
              <a:t>Race car </a:t>
            </a:r>
            <a:r>
              <a:rPr lang="en-GB" dirty="0"/>
              <a:t>m</a:t>
            </a:r>
            <a:r>
              <a:rPr lang="en-GB" dirty="0" smtClean="0"/>
              <a:t>odelled with Unity </a:t>
            </a:r>
            <a:r>
              <a:rPr lang="en-GB" dirty="0"/>
              <a:t>w</a:t>
            </a:r>
            <a:r>
              <a:rPr lang="en-GB" dirty="0" smtClean="0"/>
              <a:t>heel </a:t>
            </a:r>
            <a:r>
              <a:rPr lang="en-GB" dirty="0"/>
              <a:t>c</a:t>
            </a:r>
            <a:r>
              <a:rPr lang="en-GB" dirty="0" smtClean="0"/>
              <a:t>ollider </a:t>
            </a:r>
            <a:r>
              <a:rPr lang="en-GB" dirty="0"/>
              <a:t>d</a:t>
            </a:r>
            <a:r>
              <a:rPr lang="en-GB" dirty="0" smtClean="0"/>
              <a:t>ynamics</a:t>
            </a:r>
          </a:p>
          <a:p>
            <a:pPr lvl="1"/>
            <a:r>
              <a:rPr lang="en-GB" dirty="0" smtClean="0"/>
              <a:t>Rear wheel (collider) </a:t>
            </a:r>
            <a:r>
              <a:rPr lang="en-GB" dirty="0"/>
              <a:t>p</a:t>
            </a:r>
            <a:r>
              <a:rPr lang="en-GB" dirty="0" smtClean="0"/>
              <a:t>ropulsion </a:t>
            </a:r>
            <a:r>
              <a:rPr lang="en-GB" dirty="0"/>
              <a:t>t</a:t>
            </a:r>
            <a:r>
              <a:rPr lang="en-GB" dirty="0" smtClean="0"/>
              <a:t>orque</a:t>
            </a:r>
          </a:p>
          <a:p>
            <a:pPr lvl="1"/>
            <a:r>
              <a:rPr lang="en-GB" dirty="0" smtClean="0"/>
              <a:t>Front wheel (collider) steer</a:t>
            </a:r>
          </a:p>
          <a:p>
            <a:pPr lvl="1"/>
            <a:r>
              <a:rPr lang="en-GB" dirty="0" smtClean="0"/>
              <a:t>This provides lots of under steer and sliding dynamics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26408" y="6269184"/>
            <a:ext cx="1078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My own Best Lap Time Performance, under Manual control with  some practice: ~ 150 seconds 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86534" y="914400"/>
            <a:ext cx="10733521" cy="1378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smtClean="0"/>
              <a:t>The canonical use of ML Agents (</a:t>
            </a:r>
            <a:r>
              <a:rPr lang="en-GB" sz="1800" dirty="0"/>
              <a:t>Reinforcement </a:t>
            </a:r>
            <a:r>
              <a:rPr lang="en-GB" sz="1800" dirty="0" smtClean="0"/>
              <a:t>learning) to learn Race Car </a:t>
            </a:r>
            <a:r>
              <a:rPr lang="en-GB" sz="1800" dirty="0"/>
              <a:t>d</a:t>
            </a:r>
            <a:r>
              <a:rPr lang="en-GB" sz="1800" dirty="0" smtClean="0"/>
              <a:t>riving dynamics</a:t>
            </a:r>
          </a:p>
          <a:p>
            <a:pPr lvl="1"/>
            <a:r>
              <a:rPr lang="en-GB" sz="1400" dirty="0" smtClean="0"/>
              <a:t>Inspired by Code Monkey’s AI Car Drive Example </a:t>
            </a:r>
            <a:r>
              <a:rPr lang="en-GB" sz="1400" dirty="0">
                <a:hlinkClick r:id="rId2"/>
              </a:rPr>
              <a:t>https://www.youtube.com/c/CodeMonkeyUnity </a:t>
            </a:r>
            <a:endParaRPr lang="en-GB" sz="1400" dirty="0" smtClean="0"/>
          </a:p>
          <a:p>
            <a:pPr lvl="1"/>
            <a:r>
              <a:rPr lang="en-GB" sz="1400" dirty="0" smtClean="0"/>
              <a:t>However </a:t>
            </a:r>
            <a:r>
              <a:rPr lang="en-GB" sz="1400" dirty="0"/>
              <a:t>I</a:t>
            </a:r>
            <a:r>
              <a:rPr lang="en-GB" sz="1400" dirty="0" smtClean="0"/>
              <a:t> wanted to train against more challenging longer circuits with slopes and inclines (c.f. The challenging </a:t>
            </a:r>
            <a:r>
              <a:rPr lang="en-GB" sz="1400" dirty="0" err="1" smtClean="0"/>
              <a:t>Nurburgring</a:t>
            </a:r>
            <a:r>
              <a:rPr lang="en-GB" sz="1400" dirty="0" smtClean="0"/>
              <a:t> and Spa Tracks, as opposed to the tediously flat Silverstone and modern circuits)  </a:t>
            </a:r>
            <a:endParaRPr lang="en-GB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95" y="2535378"/>
            <a:ext cx="5557248" cy="324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06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4622" y="50111"/>
            <a:ext cx="8371975" cy="7551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2800" b="1" dirty="0" smtClean="0"/>
              <a:t>Race Car ML Agent Capabilities</a:t>
            </a:r>
            <a:endParaRPr lang="en-GB" sz="2800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946072" y="805279"/>
            <a:ext cx="7402387" cy="32385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en-GB" sz="1600" b="1" dirty="0" smtClean="0"/>
              <a:t>	Observation Sensors </a:t>
            </a:r>
            <a:r>
              <a:rPr lang="en-GB" sz="1600" b="1" dirty="0"/>
              <a:t>:</a:t>
            </a:r>
            <a:endParaRPr lang="en-GB" sz="1600" b="1" dirty="0" smtClean="0"/>
          </a:p>
          <a:p>
            <a:pPr marL="742950" lvl="1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 smtClean="0">
                <a:effectLst/>
              </a:rPr>
              <a:t>3D Ray </a:t>
            </a:r>
            <a:r>
              <a:rPr lang="en-US" sz="1200" b="1" dirty="0">
                <a:effectLst/>
              </a:rPr>
              <a:t>perception </a:t>
            </a:r>
            <a:r>
              <a:rPr lang="en-US" sz="1200" b="1" dirty="0" smtClean="0">
                <a:effectLst/>
              </a:rPr>
              <a:t>Sensor:  Barriers. </a:t>
            </a:r>
          </a:p>
          <a:p>
            <a:pPr marL="742950" lvl="1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 smtClean="0">
                <a:effectLst/>
              </a:rPr>
              <a:t>Scalars: Speed, Track Alignment, Track Incline</a:t>
            </a:r>
          </a:p>
          <a:p>
            <a:pPr marL="742950" lvl="1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600" b="1" dirty="0">
              <a:effectLst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600" b="1" dirty="0" smtClean="0"/>
              <a:t>	Actions:</a:t>
            </a:r>
          </a:p>
          <a:p>
            <a:pPr marL="742950" lvl="1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 smtClean="0">
                <a:effectLst/>
              </a:rPr>
              <a:t>Branch 1: NOOP, Forward Torque, Braking/Reverse Torque</a:t>
            </a:r>
          </a:p>
          <a:p>
            <a:pPr marL="742950" lvl="1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 smtClean="0">
                <a:effectLst/>
              </a:rPr>
              <a:t>Branch 2: NOOP, Steer Right, Steer Left</a:t>
            </a:r>
          </a:p>
          <a:p>
            <a:pPr marL="742950" lvl="1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600" b="1" dirty="0">
              <a:effectLst/>
            </a:endParaRPr>
          </a:p>
          <a:p>
            <a:pPr lvl="1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600" b="1" dirty="0" smtClean="0"/>
              <a:t>Rewards Profile</a:t>
            </a:r>
          </a:p>
          <a:p>
            <a:pPr marL="742950" lvl="1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b="1" dirty="0" smtClean="0"/>
              <a:t>+1.0 – 0.5* (</a:t>
            </a:r>
            <a:r>
              <a:rPr lang="en-GB" sz="1200" b="1" dirty="0" err="1" smtClean="0"/>
              <a:t>LapTime</a:t>
            </a:r>
            <a:r>
              <a:rPr lang="en-GB" sz="1200" b="1" dirty="0" smtClean="0"/>
              <a:t> / </a:t>
            </a:r>
            <a:r>
              <a:rPr lang="en-GB" sz="1200" b="1" dirty="0" err="1" smtClean="0"/>
              <a:t>MaxLapTime</a:t>
            </a:r>
            <a:r>
              <a:rPr lang="en-GB" sz="1200" b="1" dirty="0" smtClean="0"/>
              <a:t>)  -  Upon Successful Lap/ Final Check point (End Episode) </a:t>
            </a:r>
          </a:p>
          <a:p>
            <a:pPr marL="742950" lvl="1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 smtClean="0">
                <a:effectLst/>
              </a:rPr>
              <a:t>-1.0  </a:t>
            </a:r>
            <a:r>
              <a:rPr lang="en-US" sz="1200" b="1" dirty="0">
                <a:effectLst/>
              </a:rPr>
              <a:t>if t</a:t>
            </a:r>
            <a:r>
              <a:rPr lang="en-US" sz="1200" b="1" dirty="0" smtClean="0">
                <a:effectLst/>
              </a:rPr>
              <a:t>he agent </a:t>
            </a:r>
            <a:r>
              <a:rPr lang="en-US" sz="1200" b="1" dirty="0">
                <a:effectLst/>
              </a:rPr>
              <a:t>runs </a:t>
            </a:r>
            <a:r>
              <a:rPr lang="en-US" sz="1200" b="1" dirty="0" smtClean="0">
                <a:effectLst/>
              </a:rPr>
              <a:t>exceeds </a:t>
            </a:r>
            <a:r>
              <a:rPr lang="en-US" sz="1200" b="1" dirty="0" err="1" smtClean="0">
                <a:effectLst/>
              </a:rPr>
              <a:t>MaxLapTime</a:t>
            </a:r>
            <a:r>
              <a:rPr lang="en-US" sz="1200" b="1" dirty="0" smtClean="0">
                <a:effectLst/>
              </a:rPr>
              <a:t> </a:t>
            </a:r>
            <a:r>
              <a:rPr lang="en-GB" sz="1200" b="1" dirty="0"/>
              <a:t>(End Episode) </a:t>
            </a:r>
            <a:endParaRPr lang="en-US" sz="1200" b="1" dirty="0" smtClean="0">
              <a:effectLst/>
            </a:endParaRPr>
          </a:p>
          <a:p>
            <a:pPr marL="742950" lvl="1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 smtClean="0">
                <a:effectLst/>
              </a:rPr>
              <a:t>-0.025  per </a:t>
            </a:r>
            <a:r>
              <a:rPr lang="en-US" sz="1200" b="1" dirty="0">
                <a:effectLst/>
              </a:rPr>
              <a:t>b</a:t>
            </a:r>
            <a:r>
              <a:rPr lang="en-US" sz="1200" b="1" dirty="0" smtClean="0">
                <a:effectLst/>
              </a:rPr>
              <a:t>arrier collision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60584" y="4043855"/>
            <a:ext cx="7106125" cy="27102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en-GB" sz="1400" b="1" dirty="0" smtClean="0"/>
              <a:t>Unity Machine Learning Reinforcement Machine Learning Training Configuration:</a:t>
            </a:r>
          </a:p>
          <a:p>
            <a:pPr marL="742950" lvl="1" indent="-2857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b="1" dirty="0" smtClean="0">
                <a:effectLst/>
              </a:rPr>
              <a:t>70x Check Point Colliders distributed around Track – As per Code Monkey example   </a:t>
            </a:r>
            <a:r>
              <a:rPr lang="en-US" sz="1200" b="1" dirty="0" smtClean="0">
                <a:effectLst/>
                <a:hlinkClick r:id="rId2"/>
              </a:rPr>
              <a:t>Code Monkey: AI learns to Drive Car</a:t>
            </a:r>
            <a:r>
              <a:rPr lang="en-GB" sz="1200" b="1" dirty="0" smtClean="0">
                <a:effectLst/>
              </a:rPr>
              <a:t>  </a:t>
            </a:r>
          </a:p>
          <a:p>
            <a:pPr marL="742950" lvl="1" indent="-2857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b="1" dirty="0" smtClean="0">
                <a:effectLst/>
              </a:rPr>
              <a:t>Core Proximal </a:t>
            </a:r>
            <a:r>
              <a:rPr lang="en-GB" sz="1200" b="1" dirty="0">
                <a:effectLst/>
              </a:rPr>
              <a:t>Policy Optimization (</a:t>
            </a:r>
            <a:r>
              <a:rPr lang="en-GB" sz="1200" b="1" dirty="0" smtClean="0">
                <a:effectLst/>
              </a:rPr>
              <a:t>PPO) based Reinforcement learning </a:t>
            </a:r>
          </a:p>
          <a:p>
            <a:pPr marL="742950" lvl="1" indent="-2857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b="1" dirty="0" smtClean="0">
                <a:effectLst/>
              </a:rPr>
              <a:t>GAIL Imitation Learning against 10x Partial Lap Demonstration recordings (Strength 0.25)</a:t>
            </a:r>
          </a:p>
          <a:p>
            <a:pPr marL="742950" lvl="1" indent="-2857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b="1" dirty="0" smtClean="0">
                <a:effectLst/>
              </a:rPr>
              <a:t>Incremental Training Levels  (Slowly Increase </a:t>
            </a:r>
            <a:r>
              <a:rPr lang="en-GB" sz="1200" b="1" dirty="0"/>
              <a:t>Length of </a:t>
            </a:r>
            <a:r>
              <a:rPr lang="en-GB" sz="1200" b="1" dirty="0" smtClean="0"/>
              <a:t>Lap)</a:t>
            </a:r>
            <a:endParaRPr lang="en-GB" sz="1200" b="1" dirty="0"/>
          </a:p>
          <a:p>
            <a:pPr marL="1200150" lvl="2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50" b="1" dirty="0" smtClean="0"/>
              <a:t>Increase from Single</a:t>
            </a:r>
            <a:r>
              <a:rPr lang="en-GB" sz="1050" b="1" dirty="0"/>
              <a:t>:</a:t>
            </a:r>
            <a:r>
              <a:rPr lang="en-GB" sz="1050" b="1" dirty="0" smtClean="0"/>
              <a:t> Reach Check Point 1 </a:t>
            </a:r>
          </a:p>
          <a:p>
            <a:pPr marL="1200150" lvl="2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50" b="1" dirty="0" smtClean="0"/>
              <a:t>Through to whole Lap, Progress through all 70 Check points</a:t>
            </a:r>
          </a:p>
          <a:p>
            <a:pPr marL="1200150" lvl="2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50" b="1" dirty="0" smtClean="0"/>
              <a:t>Increase Training level: Lap Length, upon 20 Successive Successful Laps, Decrement Training level upon 10x Failed Laps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8" y="909153"/>
            <a:ext cx="5000235" cy="29199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854" y="3692236"/>
            <a:ext cx="4958343" cy="288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9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477" y="535020"/>
            <a:ext cx="8371975" cy="56641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2800" b="1" dirty="0" smtClean="0"/>
              <a:t> Some Time Later :  Final Trained Behaviour</a:t>
            </a:r>
            <a:endParaRPr lang="en-GB" sz="2800" b="1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80974" y="5041374"/>
            <a:ext cx="10077082" cy="8121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en-GB" sz="1400" b="1" dirty="0" smtClean="0"/>
              <a:t>After around 20 Million Episodes the Agent Learns a pretty consistent full lap performance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en-GB" sz="1400" b="1" dirty="0" smtClean="0"/>
              <a:t>The Agent is able to complete the  Lap in around 160 seconds, some 10 seconds slower than </a:t>
            </a:r>
            <a:r>
              <a:rPr lang="en-GB" sz="1400" b="1" dirty="0" err="1"/>
              <a:t>i</a:t>
            </a:r>
            <a:r>
              <a:rPr lang="en-GB" sz="1400" b="1" dirty="0" smtClean="0"/>
              <a:t> am able to achieve.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430" y="1479328"/>
            <a:ext cx="8441022" cy="300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3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0063" y="269019"/>
            <a:ext cx="10597116" cy="4545436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dirty="0" smtClean="0"/>
              <a:t>The project </a:t>
            </a:r>
            <a:r>
              <a:rPr lang="en-GB" sz="2000" b="1" dirty="0"/>
              <a:t>c</a:t>
            </a:r>
            <a:r>
              <a:rPr lang="en-GB" sz="2000" b="1" dirty="0" smtClean="0"/>
              <a:t>ode and further technical discussions can be found on GitHub  at:</a:t>
            </a:r>
          </a:p>
          <a:p>
            <a:pPr lvl="1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b="1" dirty="0" smtClean="0">
                <a:hlinkClick r:id="rId3"/>
              </a:rPr>
              <a:t>https://github.com/JulesVerny/MLAgnetsAtSpa</a:t>
            </a:r>
            <a:endParaRPr lang="en-GB" b="1" dirty="0"/>
          </a:p>
          <a:p>
            <a:pPr marL="342900" indent="-34290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dirty="0" smtClean="0"/>
              <a:t>Acknowledgements: </a:t>
            </a:r>
          </a:p>
          <a:p>
            <a:pPr marL="800100" lvl="1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effectLst/>
              </a:rPr>
              <a:t>Blender: 3D Modelling </a:t>
            </a:r>
            <a:r>
              <a:rPr lang="en-GB" sz="1600" dirty="0">
                <a:effectLst/>
              </a:rPr>
              <a:t>:  </a:t>
            </a:r>
            <a:r>
              <a:rPr lang="en-GB" sz="1600" dirty="0" smtClean="0">
                <a:effectLst/>
              </a:rPr>
              <a:t> </a:t>
            </a:r>
            <a:r>
              <a:rPr lang="en-GB" sz="1600" dirty="0" smtClean="0">
                <a:effectLst/>
                <a:hlinkClick r:id="rId4"/>
              </a:rPr>
              <a:t>https</a:t>
            </a:r>
            <a:r>
              <a:rPr lang="en-GB" sz="1600" dirty="0">
                <a:effectLst/>
                <a:hlinkClick r:id="rId4"/>
              </a:rPr>
              <a:t>://www.blender.org</a:t>
            </a:r>
            <a:r>
              <a:rPr lang="en-GB" sz="1600" dirty="0" smtClean="0">
                <a:effectLst/>
                <a:hlinkClick r:id="rId4"/>
              </a:rPr>
              <a:t>/</a:t>
            </a:r>
            <a:endParaRPr lang="en-GB" sz="1600" dirty="0">
              <a:effectLst/>
            </a:endParaRPr>
          </a:p>
          <a:p>
            <a:pPr marL="800100" lvl="1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effectLst/>
              </a:rPr>
              <a:t>Unity: Game </a:t>
            </a:r>
            <a:r>
              <a:rPr lang="en-GB" sz="1600" dirty="0">
                <a:effectLst/>
              </a:rPr>
              <a:t>Development : </a:t>
            </a:r>
            <a:r>
              <a:rPr lang="en-GB" sz="1600" dirty="0">
                <a:effectLst/>
                <a:hlinkClick r:id="rId5"/>
              </a:rPr>
              <a:t>https://unity.com</a:t>
            </a:r>
            <a:r>
              <a:rPr lang="en-GB" sz="1600" dirty="0" smtClean="0">
                <a:effectLst/>
                <a:hlinkClick r:id="rId5"/>
              </a:rPr>
              <a:t>/</a:t>
            </a:r>
            <a:endParaRPr lang="en-GB" sz="1600" dirty="0" smtClean="0">
              <a:effectLst/>
            </a:endParaRPr>
          </a:p>
          <a:p>
            <a:pPr marL="800100" lvl="1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effectLst/>
              </a:rPr>
              <a:t>Code Monkey Unity and ML –Agent Tutorials:  </a:t>
            </a:r>
            <a:r>
              <a:rPr lang="en-GB" sz="1600" dirty="0" smtClean="0">
                <a:hlinkClick r:id="rId6"/>
              </a:rPr>
              <a:t>https://www.youtube.com/c/CodeMonkeyUnity</a:t>
            </a:r>
            <a:endParaRPr lang="en-GB" sz="1600" dirty="0" smtClean="0">
              <a:effectLst/>
            </a:endParaRPr>
          </a:p>
          <a:p>
            <a:pPr marL="800100" lvl="1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err="1" smtClean="0">
                <a:effectLst/>
              </a:rPr>
              <a:t>Imphenzia</a:t>
            </a:r>
            <a:r>
              <a:rPr lang="en-GB" sz="1600" dirty="0">
                <a:effectLst/>
              </a:rPr>
              <a:t>: 3D Blender Modelling </a:t>
            </a:r>
            <a:r>
              <a:rPr lang="en-GB" sz="1600" dirty="0" smtClean="0">
                <a:effectLst/>
              </a:rPr>
              <a:t>:</a:t>
            </a:r>
            <a:r>
              <a:rPr lang="en-GB" sz="1600" dirty="0">
                <a:effectLst/>
              </a:rPr>
              <a:t> </a:t>
            </a:r>
            <a:r>
              <a:rPr lang="en-GB" sz="1600" dirty="0">
                <a:effectLst/>
                <a:hlinkClick r:id="rId7"/>
              </a:rPr>
              <a:t>https://</a:t>
            </a:r>
            <a:r>
              <a:rPr lang="en-GB" sz="1600" dirty="0" smtClean="0">
                <a:effectLst/>
                <a:hlinkClick r:id="rId7"/>
              </a:rPr>
              <a:t>www.youtube.com/c/Imphenzia</a:t>
            </a:r>
            <a:endParaRPr lang="en-GB" sz="1600" dirty="0" smtClean="0">
              <a:effectLst/>
            </a:endParaRPr>
          </a:p>
          <a:p>
            <a:pPr marL="800100" lvl="1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effectLst/>
              </a:rPr>
              <a:t>Sound Track: Fleetwood Mac: “ The Chain “</a:t>
            </a:r>
            <a:r>
              <a:rPr lang="en-GB" sz="1600" dirty="0">
                <a:effectLst/>
              </a:rPr>
              <a:t> : </a:t>
            </a:r>
            <a:r>
              <a:rPr lang="en-GB" sz="1600" dirty="0">
                <a:effectLst/>
                <a:hlinkClick r:id="rId8"/>
              </a:rPr>
              <a:t>https://</a:t>
            </a:r>
            <a:r>
              <a:rPr lang="en-GB" sz="1600" dirty="0" smtClean="0">
                <a:effectLst/>
                <a:hlinkClick r:id="rId8"/>
              </a:rPr>
              <a:t>www.fleetwoodmac.com</a:t>
            </a:r>
            <a:endParaRPr lang="en-GB" sz="1600" dirty="0" smtClean="0">
              <a:effectLst/>
            </a:endParaRPr>
          </a:p>
          <a:p>
            <a:pPr marL="800100" lvl="1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1600" dirty="0" smtClean="0">
              <a:effectLst/>
            </a:endParaRPr>
          </a:p>
          <a:p>
            <a:pPr lvl="1" algn="l">
              <a:spcBef>
                <a:spcPts val="600"/>
              </a:spcBef>
            </a:pPr>
            <a:endParaRPr lang="en-GB" sz="1700" b="1" dirty="0" smtClean="0"/>
          </a:p>
          <a:p>
            <a:pPr algn="l">
              <a:spcBef>
                <a:spcPts val="600"/>
              </a:spcBef>
            </a:pPr>
            <a:endParaRPr lang="en-GB" sz="24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786" y="5332839"/>
            <a:ext cx="1365505" cy="1471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84" y="5332839"/>
            <a:ext cx="1883855" cy="14128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979" y="5332839"/>
            <a:ext cx="1479208" cy="14822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700" y="4804839"/>
            <a:ext cx="2816159" cy="1931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99" y="4804839"/>
            <a:ext cx="2918975" cy="191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9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809</TotalTime>
  <Words>385</Words>
  <Application>Microsoft Office PowerPoint</Application>
  <PresentationFormat>Widescreen</PresentationFormat>
  <Paragraphs>51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Century Gothic</vt:lpstr>
      <vt:lpstr>Mesh</vt:lpstr>
      <vt:lpstr>PowerPoint Presentation</vt:lpstr>
      <vt:lpstr>A SPA NurburgRing Style  Race Track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Jules Wombat</dc:creator>
  <cp:lastModifiedBy>Microsoft account</cp:lastModifiedBy>
  <cp:revision>79</cp:revision>
  <dcterms:created xsi:type="dcterms:W3CDTF">2021-09-23T18:48:25Z</dcterms:created>
  <dcterms:modified xsi:type="dcterms:W3CDTF">2022-07-31T15:19:13Z</dcterms:modified>
</cp:coreProperties>
</file>